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7" r:id="rId2"/>
    <p:sldId id="259" r:id="rId3"/>
    <p:sldId id="296" r:id="rId4"/>
    <p:sldId id="297" r:id="rId5"/>
    <p:sldId id="298" r:id="rId6"/>
    <p:sldId id="289" r:id="rId7"/>
    <p:sldId id="261" r:id="rId8"/>
    <p:sldId id="299" r:id="rId9"/>
    <p:sldId id="300" r:id="rId10"/>
    <p:sldId id="301" r:id="rId11"/>
    <p:sldId id="292" r:id="rId12"/>
    <p:sldId id="302" r:id="rId13"/>
    <p:sldId id="293" r:id="rId14"/>
    <p:sldId id="294" r:id="rId15"/>
    <p:sldId id="290" r:id="rId16"/>
    <p:sldId id="291" r:id="rId17"/>
    <p:sldId id="258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88" autoAdjust="0"/>
  </p:normalViewPr>
  <p:slideViewPr>
    <p:cSldViewPr snapToGrid="0">
      <p:cViewPr>
        <p:scale>
          <a:sx n="50" d="100"/>
          <a:sy n="50" d="100"/>
        </p:scale>
        <p:origin x="190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24CBE-71E5-4566-A6AA-1E04557989BC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473996-DC2B-48DC-89DA-FB377B0173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826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여긴 목차 그냥 목차 설명 하고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6845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통신판매사업을 구축했다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정원용품 카탈로그 업체를 인수한 후 나중에 윌리엄스 </a:t>
            </a:r>
            <a:r>
              <a:rPr lang="ko-KR" altLang="en-US" dirty="0" err="1" smtClean="0"/>
              <a:t>소노마의</a:t>
            </a:r>
            <a:r>
              <a:rPr lang="ko-KR" altLang="en-US" dirty="0" smtClean="0"/>
              <a:t> 다른 브랜드로 흡수된 </a:t>
            </a:r>
            <a:r>
              <a:rPr lang="ko-KR" altLang="en-US" dirty="0" err="1" smtClean="0"/>
              <a:t>홀드에브리싱</a:t>
            </a:r>
            <a:r>
              <a:rPr lang="ko-KR" altLang="en-US" dirty="0" smtClean="0"/>
              <a:t> 카탈로그를 출시했다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미국 전역에 </a:t>
            </a:r>
            <a:r>
              <a:rPr lang="ko-KR" altLang="en-US" dirty="0" err="1" smtClean="0"/>
              <a:t>포터리반</a:t>
            </a:r>
            <a:r>
              <a:rPr lang="ko-KR" altLang="en-US" dirty="0" smtClean="0"/>
              <a:t> 기반의 최초의 카탈로그를 발송 </a:t>
            </a:r>
            <a:r>
              <a:rPr lang="en-US" altLang="ko-KR" dirty="0" smtClean="0"/>
              <a:t>===</a:t>
            </a:r>
            <a:r>
              <a:rPr lang="en-US" altLang="ko-KR" baseline="0" dirty="0" smtClean="0"/>
              <a:t> 1986</a:t>
            </a:r>
            <a:r>
              <a:rPr lang="ko-KR" altLang="en-US" baseline="0" dirty="0" smtClean="0"/>
              <a:t>년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236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209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매스티지</a:t>
            </a:r>
            <a:r>
              <a:rPr lang="ko-KR" altLang="en-US" dirty="0" smtClean="0"/>
              <a:t> 브랜드가 무</a:t>
            </a:r>
            <a:endParaRPr lang="en-US" altLang="ko-KR" dirty="0" smtClean="0"/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소비의 고급화 경향과 상품을 구입할 때 품질대비 합리적인 가격을 중요 선택기준으로 생각하는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이성소비의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경향으로 소비의 양극화 현상이 대두 되고 있는 가운데 합리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적인 가격과 명품의 가치를 동시에 추구하는 대중적인 명품의 새로운 트렌드가 형성되었다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이를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ko-K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masstige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라고 하는데 ‘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mass(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대중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)’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와 ‘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prestige(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명성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)’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의 합성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어로써 예전의 전통적인 명품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(Old Luxury Brand)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과는 달리 쉽게 접근할 수 있는 가격대로 경제적인 부담이 비교적 적고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소비자의 인식 속에서는 명품 브랜드와 동등한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위치로 명품보다 더 친근하게 다가갈 수 있는 제품이다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.36)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미국 보스턴 컨설팅 그룹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(BCG)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시카고 지사의 마이클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실버스타인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altLang="ko-K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MichaelSilverstein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 의해 트레이딩 업 현상에 대해 밝히면서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브랜드를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언급하기시작하였다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트레이딩 업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(Trading Up)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이란 미국 중산층 소비자들 사이에서 나타나는 소비패턴으로 높은 품질과 감성적인 가치를 제공하는 제품은 가격프리미엄을 주고서라도 구매하는 경향을 말하고 있다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470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일반 대중 제품처럼 구입하기 너무 쉬우면 자연적으로 가치를 잃게 되고 유명 고급브랜드는 수용 할 수 있는 소비자가 제한적이다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그러나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브랜드는 소비자들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 수용할 수 있는 최소의 영역에서 일반 대중 제품 가격에 프리미엄이 붙은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형태로미국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가정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40%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정도의 경제적 범위 내에서 가격이 측정된다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명품은 대개 세계적 거장들에 의해 수공의 형태로 제품이 생산된다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브랜드는 완전한 수공의 형태는 취하지는 않지만 명품과 같이 장인정신의 요소를 지니고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있어 제품을 만드는데 사람의 손길이 필요하거나 전통적인 수공을 사용하는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과정이포함되어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그리고 사회적 기초 의식에 있어서 명품을 엘리트주의를 따르고 제품</a:t>
            </a:r>
          </a:p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수용정도가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특정 계층을 통해서 이루어진다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하지만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브랜드는 계층을 구별하지 않고 다양한 사람들에게 가치를 어필하며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일반 대중 제품은 편리와 가격을 위주로 사람들에게 알리는 편이다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이러한 매스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티지 브랜드의 특성을 다른 제품과 비교하여 설명하면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“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배타적이지 않지만 제한되어 있고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비싸지는 않지만 프리미엄이 붙어 있으며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엘리트주의 보다는 가치를 공유하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고자 하는” 제품으로 파악 할 수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하버드 비즈니스 리뷰에 의하면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매스티지는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미국 전체 소비재 시장 규모의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19%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정도를 차지하며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연간 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10~15%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의 성장세에 있다고 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중가 제품을 주로 구입하던 미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국 중산층 소비자가 품질이나 감성적인 만족을 얻기 위해 비교적 저렴한 고급품을 소비하는 추세가 늘어나고 있다는 것이다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매스티지는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단순히 가방과 의류 같은 패션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잡화 뿐만 아니라 식품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가전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가구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건강용품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애견용품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등과 같은 산업 전반에 널리 확장되고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41)</a:t>
            </a:r>
          </a:p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제품을 구입하는 소비자들은 네 가지의 감성적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니즈의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특징이 있는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것으로알려졌다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746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첫 번째로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자기만족 추구의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니즈를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갖고 싶어 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자신만의 시간을 갖고 휴식을 취하는데 도움이 되는 상품을 구입하길 원하는 것이다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두 번째는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인간관계를 결속시키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고 그룹의 한 일원이 되는 소속감을 주는 제품을 사용하길 원한다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예를 들어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미국소수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계층의 이주민이 주류 사회에 속해야 한다는 생각으로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니먼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마커스나 삭스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피프</a:t>
            </a:r>
            <a:endParaRPr lang="ko-KR" alt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드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에비뉴와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같은 백화점에서 의류나 시계를 구입하여 사회적 성공과 고급 취향을 가진 그룹에 속한다는 것을 드러내고 싶은 심리를 들 수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세 번째는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색다른 경험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모험과 재미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이국적인 경험을 원하는 자아 발견의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니즈이다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네 번째는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제품을 소비함으로서 자신을 표현하고 자신만의 스타일을 만들어내 다양한 그룹의 사람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들에게 자신이 어떤 스타일을 선호하는지 전달하고자 한다는 것이다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.43)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소비자의 심리를 분석하여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매스티지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마케팅은 기업들의 전략적 툴로 사용되고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9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윌리암스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소노마는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주방과 식사에 관련된 모든 것을 파는 전문 소매업체이다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창립때부터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키친웨어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한 분야에서 전문성을 꾸준히 키워왔으며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부엌용품에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관해서는 쿡</a:t>
            </a:r>
          </a:p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킹웨어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디너웨어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커트러리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프랫웨어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글라스웨어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베이킹웨어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바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향료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조리기구심지어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요리책까지 키친을 위한 모든 제품이 총망라된 브랜드이다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이 브랜드는 역사와 고풍스러운 문화의 갈증을 느끼고 있는 소비자들이 가격대가 비싸지만 프랑스의 멋스럽고 고급스러운 문화에 바탕을 둔 상품을 주로 취급하고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엄청난 규모의 매장은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엔틱이나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클래식 스타일의 제품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내츄럴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스타일이나 모던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컨템퍼러리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스타일 제품 등 섹션을 구분하여 전시되어있다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특히 프랑스산 냄비 세트나</a:t>
            </a:r>
          </a:p>
          <a:p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식기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올리브 오일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로마산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물병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북이탈리아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수제 치즈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영국 디자인의 토스터 등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유럽산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고급 제품들이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윌리암스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소노마의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대표상품으로 자리잡고 있다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윌리암스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소노마는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미국시장의 대표적인 할인점은 아니나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중산층 이상의 자신만의공간을 추구하며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새로운 문화를 창조하고자 하는 소비자가 주 고객이다</a:t>
            </a:r>
            <a:r>
              <a:rPr lang="en-US" altLang="ko-K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022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매출액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이익률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838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여기에서 성장과정하고 이익률 조금 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798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경쟁사 현황</a:t>
            </a:r>
            <a:r>
              <a:rPr lang="en-US" altLang="ko-KR" baseline="0" dirty="0" smtClean="0"/>
              <a:t> + </a:t>
            </a:r>
            <a:r>
              <a:rPr lang="ko-KR" altLang="en-US" baseline="0" dirty="0" smtClean="0"/>
              <a:t>산업분석</a:t>
            </a:r>
            <a:endParaRPr lang="en-US" altLang="ko-KR" baseline="0" dirty="0" smtClean="0"/>
          </a:p>
          <a:p>
            <a:pPr fontAlgn="base"/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소매 부문은 당분간 압력을 받고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 취향은 그 어느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때보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 변덕스럽고 전자 상거래를 향한 움직임은보다 전통적인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브릭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앤드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모르타르 비즈니스 모델을 해치고 있습니다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Williams-Sonoma (WSM)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투자자들은 이러한 추세를 느꼈다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주식은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$ 85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현재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$ 49.60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까지 떨어졌습니다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dirty="0" smtClean="0"/>
              <a:t>떨어진 이유는 온라인시장의 확대</a:t>
            </a:r>
            <a:r>
              <a:rPr lang="en-US" altLang="ko-KR" dirty="0" smtClean="0"/>
              <a:t>….?</a:t>
            </a:r>
          </a:p>
          <a:p>
            <a:r>
              <a:rPr lang="en-US" altLang="ko-KR" dirty="0" smtClean="0"/>
              <a:t>16</a:t>
            </a:r>
            <a:r>
              <a:rPr lang="ko-KR" altLang="en-US" dirty="0" smtClean="0"/>
              <a:t>년 투자비용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256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통신판매사업을 구축했다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정원용품 카탈로그 업체를 인수한 후 나중에 윌리엄스 </a:t>
            </a:r>
            <a:r>
              <a:rPr lang="ko-KR" altLang="en-US" dirty="0" err="1" smtClean="0"/>
              <a:t>소노마의</a:t>
            </a:r>
            <a:r>
              <a:rPr lang="ko-KR" altLang="en-US" dirty="0" smtClean="0"/>
              <a:t> 다른 브랜드로 흡수된 </a:t>
            </a:r>
            <a:r>
              <a:rPr lang="ko-KR" altLang="en-US" dirty="0" err="1" smtClean="0"/>
              <a:t>홀드에브리싱</a:t>
            </a:r>
            <a:r>
              <a:rPr lang="ko-KR" altLang="en-US" dirty="0" smtClean="0"/>
              <a:t> 카탈로그를 출시했다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미국 전역에 </a:t>
            </a:r>
            <a:r>
              <a:rPr lang="ko-KR" altLang="en-US" dirty="0" err="1" smtClean="0"/>
              <a:t>포터리반</a:t>
            </a:r>
            <a:r>
              <a:rPr lang="ko-KR" altLang="en-US" dirty="0" smtClean="0"/>
              <a:t> 기반의 최초의 카탈로그를 발송 </a:t>
            </a:r>
            <a:r>
              <a:rPr lang="en-US" altLang="ko-KR" dirty="0" smtClean="0"/>
              <a:t>===</a:t>
            </a:r>
            <a:r>
              <a:rPr lang="en-US" altLang="ko-KR" baseline="0" dirty="0" smtClean="0"/>
              <a:t> 1986</a:t>
            </a:r>
            <a:r>
              <a:rPr lang="ko-KR" altLang="en-US" baseline="0" dirty="0" smtClean="0"/>
              <a:t>년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73996-DC2B-48DC-89DA-FB377B01735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6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523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1130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654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771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83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685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236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28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69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754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463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9C142-62C7-409E-9339-66FC54B43C30}" type="datetimeFigureOut">
              <a:rPr lang="ko-KR" altLang="en-US" smtClean="0"/>
              <a:t>2018-09-01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1506A-CE11-4DFB-A2C2-84E95E4BB9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48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williams-sonoma-inc-?trk=ppro_cpro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williams-sonoma-inc-?trk=ppro_cpro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brkorea.com/magazine/article/view/1_1/article_no/342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96510" y="3075057"/>
            <a:ext cx="33989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smtClean="0"/>
              <a:t>고객관계관리</a:t>
            </a:r>
            <a:endParaRPr lang="ko-KR" alt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6751782" y="5195454"/>
            <a:ext cx="4211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CRM </a:t>
            </a:r>
            <a:r>
              <a:rPr lang="ko-KR" altLang="ko-KR" dirty="0"/>
              <a:t>관련 선진기업 사례를 </a:t>
            </a:r>
            <a:r>
              <a:rPr lang="ko-KR" altLang="ko-KR" dirty="0" smtClean="0"/>
              <a:t>개</a:t>
            </a:r>
            <a:r>
              <a:rPr lang="ko-KR" altLang="en-US" dirty="0" smtClean="0"/>
              <a:t>발</a:t>
            </a:r>
            <a:endParaRPr lang="en-US" altLang="ko-KR" dirty="0" smtClean="0"/>
          </a:p>
          <a:p>
            <a:pPr algn="r"/>
            <a:r>
              <a:rPr lang="ko-KR" altLang="en-US" dirty="0" smtClean="0"/>
              <a:t>이현호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500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en-US" altLang="ko-KR" sz="2400" dirty="0"/>
              <a:t>Williams Sonoma </a:t>
            </a:r>
            <a:r>
              <a:rPr lang="en-US" altLang="ko-KR" sz="2400" dirty="0" smtClean="0"/>
              <a:t>Home</a:t>
            </a:r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6092857"/>
            <a:ext cx="9005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>
              <a:spcAft>
                <a:spcPts val="600"/>
              </a:spcAft>
            </a:pP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매출액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이익률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성장 과정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경쟁사 현황 등 산업 분석 등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pic>
        <p:nvPicPr>
          <p:cNvPr id="1026" name="Picture 2" descr="NewConstructs_WSM_RevVsProfitGrowth_2016-09-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892" y="3078480"/>
            <a:ext cx="6262236" cy="2460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089892" y="17979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415161"/>
                </a:solidFill>
                <a:latin typeface="Montserrat"/>
              </a:rPr>
              <a:t>Bed, Bath &amp; Beyond, Crate and Barrel, Wal-Mart, Target, Pier 1 </a:t>
            </a:r>
            <a:r>
              <a:rPr lang="ko-KR" altLang="en-US" dirty="0">
                <a:solidFill>
                  <a:srgbClr val="415161"/>
                </a:solidFill>
                <a:latin typeface="Montserrat"/>
              </a:rPr>
              <a:t>수입</a:t>
            </a:r>
            <a:r>
              <a:rPr lang="en-US" altLang="ko-KR" dirty="0">
                <a:solidFill>
                  <a:srgbClr val="415161"/>
                </a:solidFill>
                <a:latin typeface="Montserrat"/>
              </a:rPr>
              <a:t>, Home Depot, JC Penny, </a:t>
            </a:r>
            <a:r>
              <a:rPr lang="en-US" altLang="ko-KR" dirty="0" err="1">
                <a:solidFill>
                  <a:srgbClr val="415161"/>
                </a:solidFill>
                <a:latin typeface="Montserrat"/>
              </a:rPr>
              <a:t>Haverty</a:t>
            </a:r>
            <a:r>
              <a:rPr lang="en-US" altLang="ko-KR" dirty="0">
                <a:solidFill>
                  <a:srgbClr val="415161"/>
                </a:solidFill>
                <a:latin typeface="Montserrat"/>
              </a:rPr>
              <a:t> Furniture </a:t>
            </a:r>
            <a:r>
              <a:rPr lang="ko-KR" altLang="en-US" dirty="0">
                <a:solidFill>
                  <a:srgbClr val="415161"/>
                </a:solidFill>
                <a:latin typeface="Montserrat"/>
              </a:rPr>
              <a:t>및 </a:t>
            </a:r>
            <a:r>
              <a:rPr lang="en-US" altLang="ko-KR" dirty="0">
                <a:solidFill>
                  <a:srgbClr val="415161"/>
                </a:solidFill>
                <a:latin typeface="Montserrat"/>
              </a:rPr>
              <a:t>Ikea</a:t>
            </a:r>
            <a:endParaRPr lang="ko-KR" altLang="en-US" dirty="0"/>
          </a:p>
        </p:txBody>
      </p:sp>
      <p:pic>
        <p:nvPicPr>
          <p:cNvPr id="8" name="Picture 2" descr="WSM Williams-Sonoma 5-Year Stock Price Ch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2935" y="1209887"/>
            <a:ext cx="6762750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ì¸ì ë ë¸ëëì WSM í¬í¸í´ë¦¬ì¤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84265" y="838835"/>
            <a:ext cx="6762750" cy="505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729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4. CRM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 </a:t>
            </a:r>
            <a:r>
              <a:rPr lang="ko-KR" altLang="en-US" sz="2400" dirty="0" smtClean="0"/>
              <a:t>고객 데이터 축적 방법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 - </a:t>
            </a:r>
            <a:r>
              <a:rPr lang="ko-KR" altLang="en-US" sz="2400" dirty="0" smtClean="0"/>
              <a:t>데이터 분석 도구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 </a:t>
            </a:r>
            <a:r>
              <a:rPr lang="ko-KR" altLang="en-US" sz="2400" dirty="0" smtClean="0"/>
              <a:t>분석된 결과물의 활용 영역</a:t>
            </a:r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kern="100" dirty="0">
                <a:latin typeface="Nanum Myeongjo"/>
                <a:ea typeface="바탕체" panose="02030609000101010101" pitchFamily="17" charset="-127"/>
                <a:cs typeface="Arial" panose="020B0604020202020204" pitchFamily="34" charset="0"/>
              </a:rPr>
              <a:t>CRM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관련 내용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고객 데이터 축적 방법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데이터 분석 도구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분석된 결과물의 활용 영역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(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예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이탈고객관리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차별화된 신제품 개발 등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)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769600" y="398145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브랜드 판매 촉진 및 다양한 온라인 및 오프라인 마케팅 전략을 통한 마케팅 투자 최적화에 중점을 둡니다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수익성있는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성장을 주도하기위한 주요 브랜드 이니셔티브를 지원하는 계획을 수립하고 신규 확보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기존 보유 및 고객 재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활성화를위한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프로그램 식별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SEO / SEM,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유료 검색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제휴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디스플레이 마케팅 및 기타 디지털 채널 프로그램 관리자와 협력하여 브랜드의 온라인 지출 계획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구현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측정 및 최적화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판매 계획의 유효성을 검증하고 재 검증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-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모든 마케팅 채널에서 계획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/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예산 대비 실적에 대해 고위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간부에게보고하고보고하십시오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카탈로그 이름 선택 프로세스에 대해 고객 분석 팀과 긴밀히 협력하고 페이지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빈도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도달 범위 및 형식을 최적화하는 사려 깊은 테스트 디자인을 설계 및 실행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하십시오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 *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연간 예산 및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3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년 계획 비즈니스 목표 및 투자 전략 개발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독점적 인 도예 용품 레지스트리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모든 프로그램에 걸쳐 지속적으로 최적화 된 지출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다이렉트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분석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고도의 세부 지향적 인 경험을 바탕으로 강력한 교차 기능적 관계를 구축하고 급변하는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급변하는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다 채널 소매 환경에서 일하는 데 탁월합니다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-5343234" y="-432852"/>
            <a:ext cx="6096000" cy="1394227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Focus </a:t>
            </a:r>
            <a:r>
              <a:rPr lang="en-US" altLang="ko-KR" dirty="0"/>
              <a:t>on driving brand sales and optimizing the marketing investment through various online and offline marketing strategies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Responsible for developing plans in support of key brand initiatives to drive profitable growth, as well as identifying programs to acquire new, retain existing, and reactivate customers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Partner with the program managers in SEO/SEM, Paid Search, affiliate marketing, display marketing, and other digital channels in planning, implementing, measuring, and optimizing brands' online spend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Build customer growth plans to validate sales plans, as well as re-forecast and report to senior leadership on performance against Plan/Budget across all marketing channels.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Work closely with our Customer Analytics team on the catalog name selection process, and design and execute thoughtful test designs that best optimize pages, frequency, reach, and format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annual budget and 3YR business goals and investment strategies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Own Pottery Barn Kids baby registry marketing, continually optimizing spend across all programs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Experienced in direct marketing, analytical, highly detail-oriented and excels at building strong cross-functional relationships and working in a fast-paced, rapidly changing multi-channel retail environment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* Drive retail and online sales by optimizing the marketing investment across all digital channels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plans in support of brand annual and seasonal initiatives, and identify programs to acquire new and retain existing customers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Partner with the program managers in SEO/SEM, affiliate marketing, display marketing, and other digital channels in planning, implementing, measuring, and optimizing the brand’s online spend.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Execute tests and optimization of campaign performance, scaling successful campaigns, testing of content and marketing messaging, marketing budget management and reporting on KPI’s.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Interact regularly with merchants, creative, finance and cross-channel representatives.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Heavy focus on managing budgets, revenue &amp; spend forecast targets and analysis.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Own Pottery Barn Kids baby registry marketing, continually optimizing spend across all programs.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annual budget and 3YR business goals and investment strategies with internal team and broader </a:t>
            </a:r>
            <a:r>
              <a:rPr lang="en-US" altLang="ko-KR" dirty="0" err="1"/>
              <a:t>eCommerce</a:t>
            </a:r>
            <a:r>
              <a:rPr lang="en-US" altLang="ko-KR" dirty="0"/>
              <a:t> teams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325880" y="10114895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b="1" dirty="0"/>
              <a:t>CRM &amp; Digital Marketing Manager - Pottery Barn Kids</a:t>
            </a:r>
          </a:p>
          <a:p>
            <a:pPr fontAlgn="base"/>
            <a:r>
              <a:rPr lang="en-US" altLang="ko-KR" dirty="0">
                <a:hlinkClick r:id="rId3"/>
              </a:rPr>
              <a:t>Williams-Sonoma, Inc.</a:t>
            </a:r>
            <a:endParaRPr lang="en-US" altLang="ko-KR" dirty="0"/>
          </a:p>
          <a:p>
            <a:pPr fontAlgn="base"/>
            <a:r>
              <a:rPr lang="en-US" altLang="ko-KR" dirty="0"/>
              <a:t>2016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 </a:t>
            </a:r>
            <a:r>
              <a:rPr lang="en-US" altLang="ko-KR" dirty="0"/>
              <a:t>– </a:t>
            </a:r>
            <a:r>
              <a:rPr lang="ko-KR" altLang="en-US" dirty="0"/>
              <a:t>현재 </a:t>
            </a:r>
            <a:r>
              <a:rPr lang="en-US" altLang="ko-KR" dirty="0"/>
              <a:t>(2</a:t>
            </a:r>
            <a:r>
              <a:rPr lang="ko-KR" altLang="en-US" dirty="0"/>
              <a:t>년 </a:t>
            </a:r>
            <a:r>
              <a:rPr lang="en-US" altLang="ko-KR" dirty="0"/>
              <a:t>7</a:t>
            </a:r>
            <a:r>
              <a:rPr lang="ko-KR" altLang="en-US" dirty="0"/>
              <a:t>개월</a:t>
            </a:r>
            <a:r>
              <a:rPr lang="en-US" altLang="ko-KR" dirty="0"/>
              <a:t>)</a:t>
            </a:r>
            <a:r>
              <a:rPr lang="ko-KR" altLang="en-US" dirty="0"/>
              <a:t>샌프란시스코 베이 지역</a:t>
            </a:r>
          </a:p>
          <a:p>
            <a:pPr fontAlgn="base"/>
            <a:endParaRPr lang="en-US" altLang="ko-KR" b="1" dirty="0" smtClean="0">
              <a:solidFill>
                <a:srgbClr val="000000"/>
              </a:solidFill>
              <a:latin typeface="inherit"/>
            </a:endParaRPr>
          </a:p>
          <a:p>
            <a:pPr fontAlgn="base"/>
            <a:endParaRPr lang="en-US" altLang="ko-KR" b="1" dirty="0">
              <a:solidFill>
                <a:srgbClr val="000000"/>
              </a:solidFill>
              <a:latin typeface="inherit"/>
            </a:endParaRPr>
          </a:p>
          <a:p>
            <a:pPr fontAlgn="base"/>
            <a:r>
              <a:rPr lang="en-US" altLang="ko-KR" b="1" dirty="0" smtClean="0">
                <a:solidFill>
                  <a:srgbClr val="000000"/>
                </a:solidFill>
                <a:latin typeface="inherit"/>
              </a:rPr>
              <a:t>Sr</a:t>
            </a:r>
            <a:r>
              <a:rPr lang="en-US" altLang="ko-KR" b="1" dirty="0">
                <a:solidFill>
                  <a:srgbClr val="000000"/>
                </a:solidFill>
                <a:latin typeface="inherit"/>
              </a:rPr>
              <a:t>. Online Marketing Analyst - Pottery Barn Kids</a:t>
            </a:r>
          </a:p>
          <a:p>
            <a:pPr fontAlgn="base"/>
            <a:r>
              <a:rPr lang="en-US" altLang="ko-KR" dirty="0">
                <a:solidFill>
                  <a:srgbClr val="434649"/>
                </a:solidFill>
                <a:latin typeface="inherit"/>
                <a:hlinkClick r:id="rId3"/>
              </a:rPr>
              <a:t>Williams-Sonoma, Inc.</a:t>
            </a:r>
            <a:endParaRPr lang="en-US" altLang="ko-KR" dirty="0">
              <a:solidFill>
                <a:srgbClr val="434649"/>
              </a:solidFill>
              <a:latin typeface="inherit"/>
            </a:endParaRPr>
          </a:p>
          <a:p>
            <a:pPr fontAlgn="base"/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2015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년 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8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월 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– 2016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년 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2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월 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(7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개월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)</a:t>
            </a:r>
            <a:endParaRPr lang="ko-KR" altLang="en-US" b="0" i="0" dirty="0">
              <a:solidFill>
                <a:srgbClr val="66696A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267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4. CRM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 </a:t>
            </a:r>
            <a:r>
              <a:rPr lang="ko-KR" altLang="en-US" sz="2400" dirty="0" smtClean="0"/>
              <a:t>고객 데이터 축적 방법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 - </a:t>
            </a:r>
            <a:r>
              <a:rPr lang="ko-KR" altLang="en-US" sz="2400" dirty="0" smtClean="0"/>
              <a:t>데이터 분석 도구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 </a:t>
            </a:r>
            <a:r>
              <a:rPr lang="ko-KR" altLang="en-US" sz="2400" dirty="0" smtClean="0"/>
              <a:t>분석된 결과물의 활용 영역</a:t>
            </a:r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kern="100" dirty="0">
                <a:latin typeface="Nanum Myeongjo"/>
                <a:ea typeface="바탕체" panose="02030609000101010101" pitchFamily="17" charset="-127"/>
                <a:cs typeface="Arial" panose="020B0604020202020204" pitchFamily="34" charset="0"/>
              </a:rPr>
              <a:t>CRM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관련 내용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고객 데이터 축적 방법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데이터 분석 도구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분석된 결과물의 활용 영역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(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예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이탈고객관리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차별화된 신제품 개발 등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)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769600" y="398145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브랜드 판매 촉진 및 다양한 온라인 및 오프라인 마케팅 전략을 통한 마케팅 투자 최적화에 중점을 둡니다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수익성있는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성장을 주도하기위한 주요 브랜드 이니셔티브를 지원하는 계획을 수립하고 신규 확보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기존 보유 및 고객 재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활성화를위한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프로그램 식별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SEO / SEM,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유료 검색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제휴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디스플레이 마케팅 및 기타 디지털 채널 프로그램 관리자와 협력하여 브랜드의 온라인 지출 계획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구현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측정 및 최적화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판매 계획의 유효성을 검증하고 재 검증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-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모든 마케팅 채널에서 계획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/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예산 대비 실적에 대해 고위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간부에게보고하고보고하십시오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카탈로그 이름 선택 프로세스에 대해 고객 분석 팀과 긴밀히 협력하고 페이지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빈도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도달 범위 및 형식을 최적화하는 사려 깊은 테스트 디자인을 설계 및 실행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하십시오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 *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연간 예산 및 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3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년 계획 비즈니스 목표 및 투자 전략 개발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독점적 인 도예 용품 레지스트리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모든 프로그램에 걸쳐 지속적으로 최적화 된 지출 </a:t>
            </a:r>
            <a:r>
              <a:rPr lang="ko-KR" altLang="en-US" dirty="0"/>
              <a:t/>
            </a:r>
            <a:br>
              <a:rPr lang="ko-KR" altLang="en-US" dirty="0"/>
            </a:b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* 다이렉트 마케팅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분석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, 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고도의 세부 지향적 인 경험을 바탕으로 강력한 교차 기능적 관계를 구축하고 급변하는 </a:t>
            </a:r>
            <a:r>
              <a:rPr lang="ko-KR" altLang="en-US" dirty="0" err="1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급변하는</a:t>
            </a:r>
            <a:r>
              <a:rPr lang="ko-KR" altLang="en-US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 다 채널 소매 환경에서 일하는 데 탁월합니다</a:t>
            </a:r>
            <a:r>
              <a:rPr lang="en-US" altLang="ko-KR" dirty="0">
                <a:solidFill>
                  <a:srgbClr val="333333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.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-5343234" y="-432852"/>
            <a:ext cx="6096000" cy="1394227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Focus </a:t>
            </a:r>
            <a:r>
              <a:rPr lang="en-US" altLang="ko-KR" dirty="0"/>
              <a:t>on driving brand sales and optimizing the marketing investment through various online and offline marketing strategies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Responsible for developing plans in support of key brand initiatives to drive profitable growth, as well as identifying programs to acquire new, retain existing, and reactivate customers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Partner with the program managers in SEO/SEM, Paid Search, affiliate marketing, display marketing, and other digital channels in planning, implementing, measuring, and optimizing brands' online spend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Build customer growth plans to validate sales plans, as well as re-forecast and report to senior leadership on performance against Plan/Budget across all marketing channels.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Work closely with our Customer Analytics team on the catalog name selection process, and design and execute thoughtful test designs that best optimize pages, frequency, reach, and format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annual budget and 3YR business goals and investment strategies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Own Pottery Barn Kids baby registry marketing, continually optimizing spend across all programs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Experienced in direct marketing, analytical, highly detail-oriented and excels at building strong cross-functional relationships and working in a fast-paced, rapidly changing multi-channel retail environment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* Drive retail and online sales by optimizing the marketing investment across all digital channels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plans in support of brand annual and seasonal initiatives, and identify programs to acquire new and retain existing customers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Partner with the program managers in SEO/SEM, affiliate marketing, display marketing, and other digital channels in planning, implementing, measuring, and optimizing the brand’s online spend.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Execute tests and optimization of campaign performance, scaling successful campaigns, testing of content and marketing messaging, marketing budget management and reporting on KPI’s.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Interact regularly with merchants, creative, finance and cross-channel representatives.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Heavy focus on managing budgets, revenue &amp; spend forecast targets and analysis.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Own Pottery Barn Kids baby registry marketing, continually optimizing spend across all programs.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* Develop annual budget and 3YR business goals and investment strategies with internal team and broader </a:t>
            </a:r>
            <a:r>
              <a:rPr lang="en-US" altLang="ko-KR" dirty="0" err="1"/>
              <a:t>eCommerce</a:t>
            </a:r>
            <a:r>
              <a:rPr lang="en-US" altLang="ko-KR" dirty="0"/>
              <a:t> teams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325880" y="10114895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b="1" dirty="0"/>
              <a:t>CRM &amp; Digital Marketing Manager - Pottery Barn Kids</a:t>
            </a:r>
          </a:p>
          <a:p>
            <a:pPr fontAlgn="base"/>
            <a:r>
              <a:rPr lang="en-US" altLang="ko-KR" dirty="0">
                <a:hlinkClick r:id="rId3"/>
              </a:rPr>
              <a:t>Williams-Sonoma, Inc.</a:t>
            </a:r>
            <a:endParaRPr lang="en-US" altLang="ko-KR" dirty="0"/>
          </a:p>
          <a:p>
            <a:pPr fontAlgn="base"/>
            <a:r>
              <a:rPr lang="en-US" altLang="ko-KR" dirty="0"/>
              <a:t>2016</a:t>
            </a:r>
            <a:r>
              <a:rPr lang="ko-KR" altLang="en-US" dirty="0"/>
              <a:t>년 </a:t>
            </a:r>
            <a:r>
              <a:rPr lang="en-US" altLang="ko-KR" dirty="0"/>
              <a:t>3</a:t>
            </a:r>
            <a:r>
              <a:rPr lang="ko-KR" altLang="en-US" dirty="0"/>
              <a:t>월 </a:t>
            </a:r>
            <a:r>
              <a:rPr lang="en-US" altLang="ko-KR" dirty="0"/>
              <a:t>– </a:t>
            </a:r>
            <a:r>
              <a:rPr lang="ko-KR" altLang="en-US" dirty="0"/>
              <a:t>현재 </a:t>
            </a:r>
            <a:r>
              <a:rPr lang="en-US" altLang="ko-KR" dirty="0"/>
              <a:t>(2</a:t>
            </a:r>
            <a:r>
              <a:rPr lang="ko-KR" altLang="en-US" dirty="0"/>
              <a:t>년 </a:t>
            </a:r>
            <a:r>
              <a:rPr lang="en-US" altLang="ko-KR" dirty="0"/>
              <a:t>7</a:t>
            </a:r>
            <a:r>
              <a:rPr lang="ko-KR" altLang="en-US" dirty="0"/>
              <a:t>개월</a:t>
            </a:r>
            <a:r>
              <a:rPr lang="en-US" altLang="ko-KR" dirty="0"/>
              <a:t>)</a:t>
            </a:r>
            <a:r>
              <a:rPr lang="ko-KR" altLang="en-US" dirty="0"/>
              <a:t>샌프란시스코 베이 지역</a:t>
            </a:r>
          </a:p>
          <a:p>
            <a:pPr fontAlgn="base"/>
            <a:endParaRPr lang="en-US" altLang="ko-KR" b="1" dirty="0" smtClean="0">
              <a:solidFill>
                <a:srgbClr val="000000"/>
              </a:solidFill>
              <a:latin typeface="inherit"/>
            </a:endParaRPr>
          </a:p>
          <a:p>
            <a:pPr fontAlgn="base"/>
            <a:endParaRPr lang="en-US" altLang="ko-KR" b="1" dirty="0">
              <a:solidFill>
                <a:srgbClr val="000000"/>
              </a:solidFill>
              <a:latin typeface="inherit"/>
            </a:endParaRPr>
          </a:p>
          <a:p>
            <a:pPr fontAlgn="base"/>
            <a:r>
              <a:rPr lang="en-US" altLang="ko-KR" b="1" dirty="0" smtClean="0">
                <a:solidFill>
                  <a:srgbClr val="000000"/>
                </a:solidFill>
                <a:latin typeface="inherit"/>
              </a:rPr>
              <a:t>Sr</a:t>
            </a:r>
            <a:r>
              <a:rPr lang="en-US" altLang="ko-KR" b="1" dirty="0">
                <a:solidFill>
                  <a:srgbClr val="000000"/>
                </a:solidFill>
                <a:latin typeface="inherit"/>
              </a:rPr>
              <a:t>. Online Marketing Analyst - Pottery Barn Kids</a:t>
            </a:r>
          </a:p>
          <a:p>
            <a:pPr fontAlgn="base"/>
            <a:r>
              <a:rPr lang="en-US" altLang="ko-KR" dirty="0">
                <a:solidFill>
                  <a:srgbClr val="434649"/>
                </a:solidFill>
                <a:latin typeface="inherit"/>
                <a:hlinkClick r:id="rId3"/>
              </a:rPr>
              <a:t>Williams-Sonoma, Inc.</a:t>
            </a:r>
            <a:endParaRPr lang="en-US" altLang="ko-KR" dirty="0">
              <a:solidFill>
                <a:srgbClr val="434649"/>
              </a:solidFill>
              <a:latin typeface="inherit"/>
            </a:endParaRPr>
          </a:p>
          <a:p>
            <a:pPr fontAlgn="base"/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2015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년 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8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월 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– 2016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년 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2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월 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(7</a:t>
            </a:r>
            <a:r>
              <a:rPr lang="ko-KR" altLang="en-US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개월</a:t>
            </a:r>
            <a:r>
              <a:rPr lang="en-US" altLang="ko-KR" dirty="0">
                <a:solidFill>
                  <a:srgbClr val="66696A"/>
                </a:solidFill>
                <a:latin typeface="inherit"/>
                <a:ea typeface="Malgun Gothic" panose="020B0503020000020004" pitchFamily="50" charset="-127"/>
              </a:rPr>
              <a:t>)</a:t>
            </a:r>
            <a:endParaRPr lang="ko-KR" altLang="en-US" b="0" i="0" dirty="0">
              <a:solidFill>
                <a:srgbClr val="66696A"/>
              </a:solidFill>
              <a:effectLst/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8195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5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미래발전방향</a:t>
            </a:r>
            <a:endParaRPr lang="en-US" altLang="ko-KR" sz="2400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미래 발전 </a:t>
            </a: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방</a:t>
            </a:r>
            <a:r>
              <a:rPr lang="ko-KR" altLang="en-US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향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8415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6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국내 기업들이 배워야 할 점</a:t>
            </a:r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>
              <a:spcAft>
                <a:spcPts val="600"/>
              </a:spcAft>
            </a:pPr>
            <a:r>
              <a:rPr lang="ko-KR" altLang="en-US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국</a:t>
            </a: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내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기업들이 배워야 할 점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319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8300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4535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08000" y="2447720"/>
            <a:ext cx="112776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해당 기업 현황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매출액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이익률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성장 과정</a:t>
            </a:r>
            <a:r>
              <a:rPr lang="en-US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경쟁사 현황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등 산업 분석 등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kern="100" dirty="0">
                <a:latin typeface="Nanum Myeongjo"/>
                <a:ea typeface="바탕체" panose="02030609000101010101" pitchFamily="17" charset="-127"/>
                <a:cs typeface="Arial" panose="020B0604020202020204" pitchFamily="34" charset="0"/>
              </a:rPr>
              <a:t>CRM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관련 내용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고객 데이터 축적 방법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데이터 분석 도구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분석된 결과물의 활용 영역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(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예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이탈고객관리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차별화된 신제품 개발 등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)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미래 발전 방향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국내 기업들이 배워야 할 점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hangingPunct="0">
              <a:spcAft>
                <a:spcPts val="600"/>
              </a:spcAft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기타 유의해야 할 사항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  <a:tabLst>
                <a:tab pos="-914400" algn="l"/>
              </a:tabLst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사례는 가능한 구체적으로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 (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하지만 어렵지 않게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)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작성할 것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  <a:tabLst>
                <a:tab pos="-914400" algn="l"/>
              </a:tabLst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참고한 사이트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문헌을 꼭 명시할 것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pPr marL="342900" lvl="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  <a:tabLst>
                <a:tab pos="-914400" algn="l"/>
              </a:tabLst>
            </a:pP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수강생이 개발한 사례의 독자는 국내 기업에서 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CRM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관련된 업무를 수행하는 기업인일 것으로 예상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.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우수한 사례는 향후 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CRM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전문 컨텐츠 블로그에 올릴 계획을 갖고 있음</a:t>
            </a:r>
            <a:endParaRPr lang="ko-KR" altLang="ko-KR" sz="1400" kern="100" dirty="0" smtClean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  <a:p>
            <a:r>
              <a:rPr lang="en-US" altLang="ko-KR" kern="100" dirty="0">
                <a:latin typeface="Nanum Myeongjo"/>
                <a:ea typeface="바탕체" panose="02030609000101010101" pitchFamily="17" charset="-127"/>
                <a:cs typeface="Arial" panose="020B0604020202020204" pitchFamily="34" charset="0"/>
              </a:rPr>
              <a:t> </a:t>
            </a:r>
            <a:endParaRPr lang="ko-KR" altLang="ko-KR" sz="1400" kern="100" dirty="0">
              <a:effectLst/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883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106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5954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3091" y="1302328"/>
            <a:ext cx="95781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목차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 smtClean="0"/>
              <a:t>1. </a:t>
            </a:r>
            <a:r>
              <a:rPr lang="ko-KR" altLang="en-US" sz="2000" dirty="0" err="1" smtClean="0"/>
              <a:t>매스티지</a:t>
            </a:r>
            <a:r>
              <a:rPr lang="ko-KR" altLang="en-US" sz="2000" dirty="0" smtClean="0"/>
              <a:t> 브랜드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/>
              <a:t>2</a:t>
            </a:r>
            <a:r>
              <a:rPr lang="en-US" altLang="ko-KR" sz="2000" dirty="0" smtClean="0"/>
              <a:t>. </a:t>
            </a:r>
            <a:r>
              <a:rPr lang="ko-KR" altLang="en-US" sz="2000" dirty="0" err="1"/>
              <a:t>매스티지</a:t>
            </a:r>
            <a:r>
              <a:rPr lang="ko-KR" altLang="en-US" sz="2000" dirty="0"/>
              <a:t> 주방용품 브랜드 사례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3</a:t>
            </a:r>
            <a:r>
              <a:rPr lang="en-US" altLang="ko-KR" sz="2000" dirty="0" smtClean="0"/>
              <a:t>. </a:t>
            </a:r>
            <a:r>
              <a:rPr lang="en-US" altLang="ko-KR" sz="2000" dirty="0"/>
              <a:t>Williams Sonoma Home</a:t>
            </a:r>
          </a:p>
          <a:p>
            <a:endParaRPr lang="en-US" altLang="ko-KR" sz="2000" dirty="0"/>
          </a:p>
          <a:p>
            <a:r>
              <a:rPr lang="en-US" altLang="ko-KR" sz="2000" dirty="0"/>
              <a:t>4</a:t>
            </a:r>
            <a:r>
              <a:rPr lang="en-US" altLang="ko-KR" sz="2000" dirty="0" smtClean="0"/>
              <a:t>. </a:t>
            </a:r>
            <a:r>
              <a:rPr lang="en-US" altLang="ko-KR" sz="2000" dirty="0" smtClean="0"/>
              <a:t>CRM</a:t>
            </a:r>
          </a:p>
          <a:p>
            <a:endParaRPr lang="en-US" altLang="ko-KR" sz="2000" dirty="0"/>
          </a:p>
          <a:p>
            <a:r>
              <a:rPr lang="en-US" altLang="ko-KR" sz="2000" dirty="0"/>
              <a:t>5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미래 발전 방향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en-US" altLang="ko-KR" sz="2000" dirty="0"/>
              <a:t>6</a:t>
            </a:r>
            <a:r>
              <a:rPr lang="en-US" altLang="ko-KR" sz="2000" dirty="0" smtClean="0"/>
              <a:t>. </a:t>
            </a:r>
            <a:r>
              <a:rPr lang="ko-KR" altLang="en-US" sz="2000" dirty="0" smtClean="0"/>
              <a:t>국내 기업들이 배워야 할 점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297263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6904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15999" y="1609544"/>
            <a:ext cx="100029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참고문헌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>
                <a:hlinkClick r:id="rId2"/>
              </a:rPr>
              <a:t>http</a:t>
            </a:r>
            <a:r>
              <a:rPr lang="ko-KR" altLang="en-US" dirty="0">
                <a:hlinkClick r:id="rId2"/>
              </a:rPr>
              <a:t>://</a:t>
            </a:r>
            <a:r>
              <a:rPr lang="ko-KR" altLang="en-US" dirty="0" smtClean="0">
                <a:hlinkClick r:id="rId2"/>
              </a:rPr>
              <a:t>www.hbrkorea.com/magazine/article/view/1_1/article_no/342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/>
              <a:t>https://ko.wikipedia.org/wiki/%EB%A7%A4%EC%8A%A4%ED%8B%B0%EC%A7%80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1663824" y="5789414"/>
            <a:ext cx="3835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https://www.williams-sonoma.com/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797040" y="532774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https://www.sharewise.com/kr/company_infos/WilliamsSon/cash_flow</a:t>
            </a:r>
          </a:p>
        </p:txBody>
      </p:sp>
    </p:spTree>
    <p:extLst>
      <p:ext uri="{BB962C8B-B14F-4D97-AF65-F5344CB8AC3E}">
        <p14:creationId xmlns:p14="http://schemas.microsoft.com/office/powerpoint/2010/main" val="4144480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3515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0552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21444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971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5188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1347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6795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05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836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 err="1" smtClean="0"/>
              <a:t>매스티지</a:t>
            </a:r>
            <a:r>
              <a:rPr lang="ko-KR" altLang="en-US" sz="2400" dirty="0" smtClean="0"/>
              <a:t> 브랜드</a:t>
            </a:r>
            <a:endParaRPr lang="en-US" altLang="ko-KR" sz="2400" dirty="0" smtClean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r>
              <a:rPr lang="ko-KR" altLang="en-US" dirty="0" err="1" smtClean="0"/>
              <a:t>매스티지</a:t>
            </a:r>
            <a:r>
              <a:rPr lang="en-US" altLang="ko-KR" dirty="0"/>
              <a:t>(</a:t>
            </a:r>
            <a:r>
              <a:rPr lang="en-US" altLang="ko-KR" dirty="0" err="1"/>
              <a:t>masstige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/>
              <a:t>대중</a:t>
            </a:r>
            <a:r>
              <a:rPr lang="en-US" altLang="ko-KR" dirty="0"/>
              <a:t>(Mass)</a:t>
            </a:r>
            <a:r>
              <a:rPr lang="ko-KR" altLang="en-US" dirty="0"/>
              <a:t>과 명품</a:t>
            </a:r>
            <a:r>
              <a:rPr lang="en-US" altLang="ko-KR" dirty="0"/>
              <a:t>(Prestige Product)</a:t>
            </a:r>
            <a:r>
              <a:rPr lang="ko-KR" altLang="en-US" dirty="0"/>
              <a:t>을 뜻하는 단어를 조합한 신조어</a:t>
            </a:r>
            <a:endParaRPr lang="en-US" altLang="ko-KR" sz="2400" dirty="0"/>
          </a:p>
          <a:p>
            <a:r>
              <a:rPr lang="en-US" altLang="ko-KR" sz="2400" dirty="0"/>
              <a:t> 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377322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51580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1404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92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69209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70127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73828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55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19245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7520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7238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836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 err="1" smtClean="0"/>
              <a:t>매스티지</a:t>
            </a:r>
            <a:r>
              <a:rPr lang="ko-KR" altLang="en-US" sz="2400" dirty="0" smtClean="0"/>
              <a:t> 브랜드</a:t>
            </a:r>
            <a:r>
              <a:rPr lang="en-US" altLang="ko-KR" sz="2400" dirty="0" smtClean="0"/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41012" t="57165" r="13482" b="14196"/>
          <a:stretch/>
        </p:blipFill>
        <p:spPr>
          <a:xfrm>
            <a:off x="1810074" y="2059728"/>
            <a:ext cx="8396362" cy="37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32083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62679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5232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6500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836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 err="1" smtClean="0"/>
              <a:t>매스티지</a:t>
            </a:r>
            <a:r>
              <a:rPr lang="ko-KR" altLang="en-US" sz="2400" dirty="0" smtClean="0"/>
              <a:t> 브랜드</a:t>
            </a:r>
            <a:r>
              <a:rPr lang="en-US" altLang="ko-KR" sz="2400" dirty="0" smtClean="0"/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39724" t="33048" r="13051" b="52026"/>
          <a:stretch/>
        </p:blipFill>
        <p:spPr>
          <a:xfrm>
            <a:off x="2567836" y="3006247"/>
            <a:ext cx="6427940" cy="14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52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48583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2. </a:t>
            </a:r>
            <a:r>
              <a:rPr lang="ko-KR" altLang="en-US" sz="2400" dirty="0" err="1" smtClean="0"/>
              <a:t>매스티지</a:t>
            </a:r>
            <a:r>
              <a:rPr lang="ko-KR" altLang="en-US" sz="2400" dirty="0" smtClean="0"/>
              <a:t> 주방용품 브랜드 사례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 </a:t>
            </a:r>
            <a:r>
              <a:rPr lang="en-US" altLang="ko-KR" sz="2400" dirty="0"/>
              <a:t>Williams Sonoma </a:t>
            </a:r>
            <a:r>
              <a:rPr lang="en-US" altLang="ko-KR" sz="2400" dirty="0" smtClean="0"/>
              <a:t>Home</a:t>
            </a:r>
          </a:p>
          <a:p>
            <a:endParaRPr lang="en-US" altLang="ko-KR" sz="2400" dirty="0"/>
          </a:p>
          <a:p>
            <a:r>
              <a:rPr lang="en-US" altLang="ko-KR" sz="2400" dirty="0" smtClean="0"/>
              <a:t> - </a:t>
            </a:r>
            <a:r>
              <a:rPr lang="en-US" altLang="ko-KR" sz="2400" dirty="0"/>
              <a:t>Crate &amp; </a:t>
            </a:r>
            <a:r>
              <a:rPr lang="en-US" altLang="ko-KR" sz="2400" dirty="0" smtClean="0"/>
              <a:t>Barrel</a:t>
            </a:r>
          </a:p>
          <a:p>
            <a:endParaRPr lang="en-US" altLang="ko-KR" sz="2400" dirty="0"/>
          </a:p>
          <a:p>
            <a:r>
              <a:rPr lang="en-US" altLang="ko-KR" sz="2400" dirty="0" smtClean="0"/>
              <a:t> - </a:t>
            </a:r>
            <a:r>
              <a:rPr lang="en-US" altLang="ko-KR" sz="2400" dirty="0"/>
              <a:t>The Conran Shop</a:t>
            </a:r>
            <a:endParaRPr lang="en-US" altLang="ko-KR" sz="24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042728" y="2202872"/>
            <a:ext cx="48583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여긴 기업 소개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13370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en-US" altLang="ko-KR" sz="2400" dirty="0"/>
              <a:t>Williams Sonoma </a:t>
            </a:r>
            <a:r>
              <a:rPr lang="en-US" altLang="ko-KR" sz="2400" dirty="0" smtClean="0"/>
              <a:t>Home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r>
              <a:rPr lang="en-US" altLang="ko-KR" sz="2400" dirty="0" smtClean="0"/>
              <a:t>3</a:t>
            </a:r>
            <a:r>
              <a:rPr lang="ko-KR" altLang="en-US" sz="2400" dirty="0" smtClean="0"/>
              <a:t>개가 </a:t>
            </a:r>
            <a:r>
              <a:rPr lang="ko-KR" altLang="en-US" sz="2400" dirty="0" err="1" smtClean="0"/>
              <a:t>준비되어있는데</a:t>
            </a:r>
            <a:r>
              <a:rPr lang="ko-KR" altLang="en-US" sz="2400" dirty="0" smtClean="0"/>
              <a:t> 굳이 </a:t>
            </a:r>
            <a:r>
              <a:rPr lang="en-US" altLang="ko-KR" sz="2400" dirty="0" smtClean="0"/>
              <a:t>3</a:t>
            </a:r>
            <a:r>
              <a:rPr lang="ko-KR" altLang="en-US" sz="2400" dirty="0" smtClean="0"/>
              <a:t>개 다 할 필요가 있는가</a:t>
            </a:r>
            <a:r>
              <a:rPr lang="en-US" altLang="ko-KR" sz="2400" dirty="0" smtClean="0"/>
              <a:t>…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하나만 하자</a:t>
            </a:r>
            <a:r>
              <a:rPr lang="en-US" altLang="ko-KR" sz="2400" dirty="0" smtClean="0"/>
              <a:t>….</a:t>
            </a:r>
            <a:r>
              <a:rPr lang="ko-KR" altLang="en-US" sz="2400" dirty="0" smtClean="0"/>
              <a:t>시간도 없다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dirty="0"/>
              <a:t>Williams Sonoma </a:t>
            </a:r>
            <a:r>
              <a:rPr lang="en-US" altLang="ko-KR" dirty="0" smtClean="0"/>
              <a:t>Home </a:t>
            </a:r>
            <a:r>
              <a:rPr lang="ko-KR" altLang="en-US" dirty="0" smtClean="0"/>
              <a:t>현황</a:t>
            </a:r>
            <a:r>
              <a:rPr lang="en-US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</a:p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매출액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이익률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성장 과정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경쟁사 현황 등 산업 분석 등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4871" t="11464" r="15000"/>
          <a:stretch/>
        </p:blipFill>
        <p:spPr>
          <a:xfrm>
            <a:off x="9890427" y="979055"/>
            <a:ext cx="4412767" cy="298865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8834" t="14810" r="10768"/>
          <a:stretch/>
        </p:blipFill>
        <p:spPr>
          <a:xfrm>
            <a:off x="9890427" y="4306562"/>
            <a:ext cx="4603145" cy="261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2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en-US" altLang="ko-KR" sz="2400" dirty="0"/>
              <a:t>Williams Sonoma </a:t>
            </a:r>
            <a:r>
              <a:rPr lang="en-US" altLang="ko-KR" sz="2400" dirty="0" smtClean="0"/>
              <a:t>Home</a:t>
            </a:r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dirty="0"/>
              <a:t>Williams Sonoma </a:t>
            </a:r>
            <a:r>
              <a:rPr lang="en-US" altLang="ko-KR" dirty="0" smtClean="0"/>
              <a:t>Home </a:t>
            </a:r>
            <a:r>
              <a:rPr lang="ko-KR" altLang="en-US" dirty="0" smtClean="0"/>
              <a:t>현황</a:t>
            </a:r>
            <a:r>
              <a:rPr lang="en-US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</a:p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매출액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이익률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성장 과정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경쟁사 현황 등 산업 분석 등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8275" t="19923" r="30039"/>
          <a:stretch/>
        </p:blipFill>
        <p:spPr>
          <a:xfrm>
            <a:off x="8254653" y="0"/>
            <a:ext cx="6041542" cy="420729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7833" t="20068" r="30384" b="2622"/>
          <a:stretch/>
        </p:blipFill>
        <p:spPr>
          <a:xfrm>
            <a:off x="8600059" y="2974522"/>
            <a:ext cx="5350730" cy="359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5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89892" y="979055"/>
            <a:ext cx="9679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en-US" altLang="ko-KR" sz="2400" dirty="0"/>
              <a:t>Williams Sonoma </a:t>
            </a:r>
            <a:r>
              <a:rPr lang="en-US" altLang="ko-KR" sz="2400" dirty="0" smtClean="0"/>
              <a:t>Home</a:t>
            </a:r>
            <a:endParaRPr lang="en-US" altLang="ko-KR" sz="2400" dirty="0"/>
          </a:p>
        </p:txBody>
      </p:sp>
      <p:sp>
        <p:nvSpPr>
          <p:cNvPr id="3" name="직사각형 2"/>
          <p:cNvSpPr/>
          <p:nvPr/>
        </p:nvSpPr>
        <p:spPr>
          <a:xfrm>
            <a:off x="1089892" y="4306562"/>
            <a:ext cx="9005455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en-US" altLang="ko-KR" dirty="0"/>
              <a:t>Williams Sonoma </a:t>
            </a:r>
            <a:r>
              <a:rPr lang="en-US" altLang="ko-KR" dirty="0" smtClean="0"/>
              <a:t>Home </a:t>
            </a:r>
            <a:r>
              <a:rPr lang="ko-KR" altLang="en-US" dirty="0" smtClean="0"/>
              <a:t>현황</a:t>
            </a:r>
            <a:r>
              <a:rPr lang="en-US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: </a:t>
            </a:r>
          </a:p>
          <a:p>
            <a:pPr marL="342900" indent="-342900" hangingPunct="0">
              <a:spcAft>
                <a:spcPts val="600"/>
              </a:spcAft>
              <a:buFont typeface="Wingdings" panose="05000000000000000000" pitchFamily="2" charset="2"/>
              <a:buChar char=""/>
            </a:pPr>
            <a:r>
              <a:rPr lang="ko-KR" altLang="ko-KR" kern="100" dirty="0" smtClean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매출액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이익률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성장 과정</a:t>
            </a:r>
            <a:r>
              <a:rPr lang="en-US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, </a:t>
            </a:r>
            <a:r>
              <a:rPr lang="ko-KR" altLang="ko-KR" kern="100" dirty="0">
                <a:latin typeface="Times New Roman" panose="02020603050405020304" pitchFamily="18" charset="0"/>
                <a:ea typeface="Nanum Myeongjo"/>
                <a:cs typeface="Arial" panose="020B0604020202020204" pitchFamily="34" charset="0"/>
              </a:rPr>
              <a:t>경쟁사 현황 등 산업 분석 등</a:t>
            </a:r>
            <a:endParaRPr lang="ko-KR" altLang="ko-KR" sz="1400" kern="100" dirty="0">
              <a:latin typeface="Times New Roman" panose="02020603050405020304" pitchFamily="18" charset="0"/>
              <a:ea typeface="바탕체" panose="02030609000101010101" pitchFamily="17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8251" t="32733" r="30128" b="4640"/>
          <a:stretch/>
        </p:blipFill>
        <p:spPr>
          <a:xfrm>
            <a:off x="8519160" y="675601"/>
            <a:ext cx="6659880" cy="363096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8750" t="20306" r="30513" b="12097"/>
          <a:stretch/>
        </p:blipFill>
        <p:spPr>
          <a:xfrm>
            <a:off x="8915401" y="3731455"/>
            <a:ext cx="5557520" cy="331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52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1316</Words>
  <Application>Microsoft Office PowerPoint</Application>
  <PresentationFormat>와이드스크린</PresentationFormat>
  <Paragraphs>163</Paragraphs>
  <Slides>43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3" baseType="lpstr">
      <vt:lpstr>inherit</vt:lpstr>
      <vt:lpstr>Montserrat</vt:lpstr>
      <vt:lpstr>Nanum Myeongjo</vt:lpstr>
      <vt:lpstr>맑은 고딕</vt:lpstr>
      <vt:lpstr>맑은 고딕</vt:lpstr>
      <vt:lpstr>바탕체</vt:lpstr>
      <vt:lpstr>Arial</vt:lpstr>
      <vt:lpstr>Times New Roman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renz</dc:creator>
  <cp:lastModifiedBy>renz</cp:lastModifiedBy>
  <cp:revision>39</cp:revision>
  <dcterms:created xsi:type="dcterms:W3CDTF">2018-08-28T01:29:59Z</dcterms:created>
  <dcterms:modified xsi:type="dcterms:W3CDTF">2018-09-01T09:45:15Z</dcterms:modified>
</cp:coreProperties>
</file>

<file path=docProps/thumbnail.jpeg>
</file>